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EFB54-7494-43C9-8007-E834DFAD23F8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48AEA-31F0-4844-9EE9-5A1966E6C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001156" cy="76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Rectangle 102"/>
          <p:cNvSpPr>
            <a:spLocks noChangeArrowheads="1"/>
          </p:cNvSpPr>
          <p:nvPr userDrawn="1"/>
        </p:nvSpPr>
        <p:spPr bwMode="auto">
          <a:xfrm>
            <a:off x="647700" y="5876925"/>
            <a:ext cx="8070850" cy="9810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endParaRPr lang="bg-BG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Line 94"/>
          <p:cNvSpPr>
            <a:spLocks noChangeShapeType="1"/>
          </p:cNvSpPr>
          <p:nvPr userDrawn="1"/>
        </p:nvSpPr>
        <p:spPr bwMode="auto">
          <a:xfrm>
            <a:off x="533400" y="6357958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20"/>
          <p:cNvSpPr txBox="1">
            <a:spLocks noChangeArrowheads="1"/>
          </p:cNvSpPr>
          <p:nvPr userDrawn="1"/>
        </p:nvSpPr>
        <p:spPr bwMode="auto">
          <a:xfrm>
            <a:off x="762000" y="6415111"/>
            <a:ext cx="3351213" cy="37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800" b="1" dirty="0">
                <a:latin typeface="Arial" pitchFamily="34" charset="0"/>
                <a:cs typeface="Arial" pitchFamily="34" charset="0"/>
              </a:rPr>
              <a:t>Ni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š</a:t>
            </a:r>
            <a:r>
              <a:rPr lang="de-DE" sz="1800" b="1" dirty="0">
                <a:latin typeface="Arial" pitchFamily="34" charset="0"/>
                <a:cs typeface="Arial" pitchFamily="34" charset="0"/>
              </a:rPr>
              <a:t>, November </a:t>
            </a:r>
            <a:r>
              <a:rPr lang="bg-BG" sz="1800" b="1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1800" b="1" baseline="30000" dirty="0" err="1">
                <a:latin typeface="Arial" pitchFamily="34" charset="0"/>
                <a:cs typeface="Arial" pitchFamily="34" charset="0"/>
              </a:rPr>
              <a:t>th</a:t>
            </a:r>
            <a:r>
              <a:rPr lang="en-US" sz="1800" b="1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b="1" dirty="0">
                <a:latin typeface="Arial" pitchFamily="34" charset="0"/>
                <a:cs typeface="Arial" pitchFamily="34" charset="0"/>
              </a:rPr>
              <a:t>– 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7</a:t>
            </a:r>
            <a:r>
              <a:rPr lang="en-US" sz="1800" b="1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de-DE" sz="1800" b="1" dirty="0">
                <a:latin typeface="Arial" pitchFamily="34" charset="0"/>
                <a:cs typeface="Arial" pitchFamily="34" charset="0"/>
              </a:rPr>
              <a:t>, 2012</a:t>
            </a:r>
          </a:p>
        </p:txBody>
      </p:sp>
      <p:sp>
        <p:nvSpPr>
          <p:cNvPr id="39" name="Text Box 121"/>
          <p:cNvSpPr txBox="1">
            <a:spLocks noChangeArrowheads="1"/>
          </p:cNvSpPr>
          <p:nvPr userDrawn="1"/>
        </p:nvSpPr>
        <p:spPr bwMode="auto">
          <a:xfrm>
            <a:off x="7315200" y="6415111"/>
            <a:ext cx="181822" cy="3099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endParaRPr lang="bg-BG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122"/>
          <p:cNvSpPr txBox="1">
            <a:spLocks noChangeArrowheads="1"/>
          </p:cNvSpPr>
          <p:nvPr userDrawn="1"/>
        </p:nvSpPr>
        <p:spPr bwMode="auto">
          <a:xfrm>
            <a:off x="7696200" y="6415111"/>
            <a:ext cx="866775" cy="3099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/>
            <a:r>
              <a:rPr lang="de-DE" sz="1400" b="1">
                <a:latin typeface="Arial" pitchFamily="34" charset="0"/>
                <a:cs typeface="Arial" pitchFamily="34" charset="0"/>
              </a:rPr>
              <a:t>- </a:t>
            </a:r>
            <a:fld id="{A25371A2-ED4B-465B-995D-579C380C35D3}" type="slidenum">
              <a:rPr lang="de-DE" sz="1400" b="1">
                <a:latin typeface="Arial" pitchFamily="34" charset="0"/>
                <a:cs typeface="Arial" pitchFamily="34" charset="0"/>
              </a:rPr>
              <a:pPr defTabSz="762000"/>
              <a:t>‹#›</a:t>
            </a:fld>
            <a:r>
              <a:rPr lang="de-DE" sz="1400" b="1">
                <a:latin typeface="Arial" pitchFamily="34" charset="0"/>
                <a:cs typeface="Arial" pitchFamily="34" charset="0"/>
              </a:rPr>
              <a:t> -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4422"/>
            <a:ext cx="8229600" cy="49117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904-8C02-4BFB-8F2A-46CD80002155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A6B2-C9CC-4F9F-AB9D-6AB74B282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85720" y="1142984"/>
            <a:ext cx="8643998" cy="71438"/>
          </a:xfrm>
          <a:prstGeom prst="rect">
            <a:avLst/>
          </a:prstGeom>
          <a:ln>
            <a:solidFill>
              <a:srgbClr val="99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>
            <a:lvl1pPr>
              <a:defRPr b="0" cap="none" spc="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904-8C02-4BFB-8F2A-46CD80002155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A6B2-C9CC-4F9F-AB9D-6AB74B282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>
            <a:lvl1pPr>
              <a:defRPr sz="3200" b="0" cap="none" spc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102"/>
          <p:cNvSpPr>
            <a:spLocks noChangeArrowheads="1"/>
          </p:cNvSpPr>
          <p:nvPr userDrawn="1"/>
        </p:nvSpPr>
        <p:spPr bwMode="auto">
          <a:xfrm>
            <a:off x="647700" y="5876925"/>
            <a:ext cx="8070850" cy="9810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endParaRPr lang="bg-BG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94"/>
          <p:cNvSpPr>
            <a:spLocks noChangeShapeType="1"/>
          </p:cNvSpPr>
          <p:nvPr userDrawn="1"/>
        </p:nvSpPr>
        <p:spPr bwMode="auto">
          <a:xfrm>
            <a:off x="533400" y="6357958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20"/>
          <p:cNvSpPr txBox="1">
            <a:spLocks noChangeArrowheads="1"/>
          </p:cNvSpPr>
          <p:nvPr userDrawn="1"/>
        </p:nvSpPr>
        <p:spPr bwMode="auto">
          <a:xfrm>
            <a:off x="762000" y="6415111"/>
            <a:ext cx="3351213" cy="37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800" b="1" dirty="0">
                <a:latin typeface="Arial" pitchFamily="34" charset="0"/>
                <a:cs typeface="Arial" pitchFamily="34" charset="0"/>
              </a:rPr>
              <a:t>Ni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š</a:t>
            </a:r>
            <a:r>
              <a:rPr lang="de-DE" sz="1800" b="1" dirty="0">
                <a:latin typeface="Arial" pitchFamily="34" charset="0"/>
                <a:cs typeface="Arial" pitchFamily="34" charset="0"/>
              </a:rPr>
              <a:t>, November </a:t>
            </a:r>
            <a:r>
              <a:rPr lang="bg-BG" sz="1800" b="1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1800" b="1" baseline="30000" dirty="0" err="1">
                <a:latin typeface="Arial" pitchFamily="34" charset="0"/>
                <a:cs typeface="Arial" pitchFamily="34" charset="0"/>
              </a:rPr>
              <a:t>th</a:t>
            </a:r>
            <a:r>
              <a:rPr lang="en-US" sz="1800" b="1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b="1" dirty="0">
                <a:latin typeface="Arial" pitchFamily="34" charset="0"/>
                <a:cs typeface="Arial" pitchFamily="34" charset="0"/>
              </a:rPr>
              <a:t>– 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7</a:t>
            </a:r>
            <a:r>
              <a:rPr lang="en-US" sz="1800" b="1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de-DE" sz="1800" b="1" dirty="0">
                <a:latin typeface="Arial" pitchFamily="34" charset="0"/>
                <a:cs typeface="Arial" pitchFamily="34" charset="0"/>
              </a:rPr>
              <a:t>, 2012</a:t>
            </a:r>
          </a:p>
        </p:txBody>
      </p:sp>
      <p:sp>
        <p:nvSpPr>
          <p:cNvPr id="11" name="Text Box 121"/>
          <p:cNvSpPr txBox="1">
            <a:spLocks noChangeArrowheads="1"/>
          </p:cNvSpPr>
          <p:nvPr userDrawn="1"/>
        </p:nvSpPr>
        <p:spPr bwMode="auto">
          <a:xfrm>
            <a:off x="7315200" y="6415111"/>
            <a:ext cx="181822" cy="3099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endParaRPr lang="bg-BG" sz="1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22"/>
          <p:cNvSpPr txBox="1">
            <a:spLocks noChangeArrowheads="1"/>
          </p:cNvSpPr>
          <p:nvPr userDrawn="1"/>
        </p:nvSpPr>
        <p:spPr bwMode="auto">
          <a:xfrm>
            <a:off x="7696200" y="6415111"/>
            <a:ext cx="866775" cy="3099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762000"/>
            <a:r>
              <a:rPr lang="de-DE" sz="1400" b="1">
                <a:latin typeface="Arial" pitchFamily="34" charset="0"/>
                <a:cs typeface="Arial" pitchFamily="34" charset="0"/>
              </a:rPr>
              <a:t>- </a:t>
            </a:r>
            <a:fld id="{A25371A2-ED4B-465B-995D-579C380C35D3}" type="slidenum">
              <a:rPr lang="de-DE" sz="1400" b="1">
                <a:latin typeface="Arial" pitchFamily="34" charset="0"/>
                <a:cs typeface="Arial" pitchFamily="34" charset="0"/>
              </a:rPr>
              <a:pPr defTabSz="762000"/>
              <a:t>‹#›</a:t>
            </a:fld>
            <a:r>
              <a:rPr lang="de-DE" sz="1400" b="1"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13" name="Line 77"/>
          <p:cNvSpPr>
            <a:spLocks noChangeShapeType="1"/>
          </p:cNvSpPr>
          <p:nvPr userDrawn="1"/>
        </p:nvSpPr>
        <p:spPr bwMode="auto">
          <a:xfrm>
            <a:off x="287338" y="1150922"/>
            <a:ext cx="8604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904-8C02-4BFB-8F2A-46CD80002155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A6B2-C9CC-4F9F-AB9D-6AB74B282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49117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904-8C02-4BFB-8F2A-46CD80002155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A6B2-C9CC-4F9F-AB9D-6AB74B282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85720" y="1142984"/>
            <a:ext cx="8643998" cy="71438"/>
          </a:xfrm>
          <a:prstGeom prst="rect">
            <a:avLst/>
          </a:prstGeom>
          <a:ln>
            <a:solidFill>
              <a:srgbClr val="99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>
            <a:lvl1pPr>
              <a:defRPr b="0" cap="none" spc="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7364"/>
            <a:ext cx="4040188" cy="4268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7364"/>
            <a:ext cx="4041775" cy="4268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904-8C02-4BFB-8F2A-46CD80002155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A6B2-C9CC-4F9F-AB9D-6AB74B282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142984"/>
            <a:ext cx="8643998" cy="71438"/>
          </a:xfrm>
          <a:prstGeom prst="rect">
            <a:avLst/>
          </a:prstGeom>
          <a:ln>
            <a:solidFill>
              <a:srgbClr val="99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>
            <a:lvl1pPr>
              <a:defRPr b="0" cap="none" spc="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904-8C02-4BFB-8F2A-46CD80002155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A6B2-C9CC-4F9F-AB9D-6AB74B2820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85720" y="1142984"/>
            <a:ext cx="8643998" cy="71438"/>
          </a:xfrm>
          <a:prstGeom prst="rect">
            <a:avLst/>
          </a:prstGeom>
          <a:ln>
            <a:solidFill>
              <a:srgbClr val="99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>
            <a:lvl1pPr>
              <a:defRPr b="0" cap="none" spc="0">
                <a:ln>
                  <a:solidFill>
                    <a:srgbClr val="990000"/>
                  </a:solidFill>
                </a:ln>
                <a:solidFill>
                  <a:srgbClr val="99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904-8C02-4BFB-8F2A-46CD80002155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A6B2-C9CC-4F9F-AB9D-6AB74B282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904-8C02-4BFB-8F2A-46CD80002155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A6B2-C9CC-4F9F-AB9D-6AB74B282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904-8C02-4BFB-8F2A-46CD80002155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A6B2-C9CC-4F9F-AB9D-6AB74B282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FA904-8C02-4BFB-8F2A-46CD80002155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A6B2-C9CC-4F9F-AB9D-6AB74B282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85720" y="1785926"/>
            <a:ext cx="8501122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Single point calibration applied on </a:t>
            </a:r>
            <a:r>
              <a:rPr lang="en-US" dirty="0" err="1" smtClean="0">
                <a:solidFill>
                  <a:schemeClr val="tx1"/>
                </a:solidFill>
              </a:rPr>
              <a:t>multivibrator</a:t>
            </a:r>
            <a:r>
              <a:rPr lang="en-US" dirty="0" smtClean="0">
                <a:solidFill>
                  <a:schemeClr val="tx1"/>
                </a:solidFill>
              </a:rPr>
              <a:t>-based signal conditioning circuits for passive modulating sensors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2881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M. Sc. </a:t>
            </a:r>
            <a:r>
              <a:rPr lang="en-US" dirty="0" err="1" smtClean="0">
                <a:solidFill>
                  <a:schemeClr val="tx1"/>
                </a:solidFill>
              </a:rPr>
              <a:t>Zivko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Kokolanski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Ph.D. Student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400" u="sng" dirty="0" smtClean="0">
                <a:solidFill>
                  <a:srgbClr val="990000"/>
                </a:solidFill>
              </a:rPr>
              <a:t>kokolanski@feit.ukim.edu.mk</a:t>
            </a:r>
            <a:endParaRPr lang="en-US" sz="2400" u="sng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VARIATION TEST</a:t>
            </a:r>
            <a:endParaRPr lang="en-US" dirty="0"/>
          </a:p>
        </p:txBody>
      </p:sp>
      <p:pic>
        <p:nvPicPr>
          <p:cNvPr id="23554" name="Picture 2" descr="Tx_temp-1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148" y="1285860"/>
            <a:ext cx="4303449" cy="23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 descr="Tc_temp-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148" y="3773490"/>
            <a:ext cx="4312414" cy="23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Rx_temp-2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303314"/>
            <a:ext cx="4329000" cy="23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87862" y="4000504"/>
            <a:ext cx="462395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300" dirty="0" smtClean="0"/>
              <a:t> Rapid temperature rise increased </a:t>
            </a:r>
          </a:p>
          <a:p>
            <a:r>
              <a:rPr lang="en-US" sz="2300" dirty="0" err="1" smtClean="0"/>
              <a:t>Tx</a:t>
            </a:r>
            <a:r>
              <a:rPr lang="en-US" sz="2300" dirty="0" smtClean="0"/>
              <a:t> and </a:t>
            </a:r>
            <a:r>
              <a:rPr lang="en-US" sz="2300" dirty="0" err="1" smtClean="0"/>
              <a:t>Tc</a:t>
            </a:r>
            <a:r>
              <a:rPr lang="en-US" sz="2300" dirty="0" smtClean="0"/>
              <a:t> for 2%</a:t>
            </a:r>
          </a:p>
          <a:p>
            <a:pPr>
              <a:buFont typeface="Arial" pitchFamily="34" charset="0"/>
              <a:buChar char="•"/>
            </a:pPr>
            <a:r>
              <a:rPr lang="en-US" sz="2300" dirty="0" smtClean="0"/>
              <a:t> Rx decreased 0.2%</a:t>
            </a:r>
          </a:p>
          <a:p>
            <a:pPr>
              <a:buFont typeface="Arial" pitchFamily="34" charset="0"/>
              <a:buChar char="•"/>
            </a:pPr>
            <a:r>
              <a:rPr lang="en-US" sz="2300" dirty="0" smtClean="0"/>
              <a:t> </a:t>
            </a:r>
            <a:r>
              <a:rPr lang="en-US" sz="2300" b="1" dirty="0" smtClean="0"/>
              <a:t>Single point calibration reduce the </a:t>
            </a:r>
          </a:p>
          <a:p>
            <a:r>
              <a:rPr lang="en-US" sz="2300" b="1" dirty="0" smtClean="0"/>
              <a:t>temperature effects nearly 10 times</a:t>
            </a:r>
            <a:endParaRPr lang="en-US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17655"/>
            <a:ext cx="8572560" cy="4768865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600" dirty="0" smtClean="0"/>
              <a:t>The performances of the </a:t>
            </a:r>
            <a:r>
              <a:rPr lang="en-US" sz="2600" dirty="0" err="1" smtClean="0"/>
              <a:t>multivibrator</a:t>
            </a:r>
            <a:r>
              <a:rPr lang="en-US" sz="2600" dirty="0" smtClean="0"/>
              <a:t> as a sensor signal conditioner are limited by temperature, aging  and other effects</a:t>
            </a:r>
          </a:p>
          <a:p>
            <a:pPr algn="just"/>
            <a:r>
              <a:rPr lang="en-US" sz="2600" dirty="0" smtClean="0"/>
              <a:t>The single point calibration improves the stability of the measurements and performs temperature compensation</a:t>
            </a:r>
          </a:p>
          <a:p>
            <a:pPr algn="just"/>
            <a:r>
              <a:rPr lang="en-US" sz="2600" dirty="0" smtClean="0"/>
              <a:t>The input resistances and leakage currents introduce gain, offset and nonlinearity errors and limit the measurement range</a:t>
            </a:r>
          </a:p>
          <a:p>
            <a:pPr algn="just"/>
            <a:r>
              <a:rPr lang="en-US" sz="2600" dirty="0" smtClean="0"/>
              <a:t>The experimental results show that a resolution better than 0.1</a:t>
            </a:r>
            <a:r>
              <a:rPr lang="en-US" sz="2600" dirty="0" smtClean="0">
                <a:latin typeface="Symbol" pitchFamily="18" charset="2"/>
              </a:rPr>
              <a:t>W</a:t>
            </a:r>
            <a:r>
              <a:rPr lang="en-US" sz="2600" dirty="0" smtClean="0"/>
              <a:t> in the measurement range from 1000 </a:t>
            </a:r>
            <a:r>
              <a:rPr lang="en-US" sz="2600" dirty="0" smtClean="0">
                <a:latin typeface="Symbol" pitchFamily="18" charset="2"/>
              </a:rPr>
              <a:t>W</a:t>
            </a:r>
            <a:r>
              <a:rPr lang="en-US" sz="2600" dirty="0" smtClean="0"/>
              <a:t> to 3000 </a:t>
            </a:r>
            <a:r>
              <a:rPr lang="en-US" sz="2600" dirty="0" smtClean="0">
                <a:latin typeface="Symbol" pitchFamily="18" charset="2"/>
              </a:rPr>
              <a:t>W</a:t>
            </a:r>
            <a:r>
              <a:rPr lang="en-US" sz="2600" dirty="0" smtClean="0"/>
              <a:t> with maximal relative error of 0.11% is </a:t>
            </a:r>
            <a:r>
              <a:rPr lang="en-US" sz="2600" dirty="0" err="1" smtClean="0"/>
              <a:t>achivable</a:t>
            </a:r>
            <a:endParaRPr lang="en-US" sz="2600" dirty="0" smtClean="0"/>
          </a:p>
          <a:p>
            <a:pPr algn="just"/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3071810"/>
            <a:ext cx="2832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n>
                  <a:solidFill>
                    <a:schemeClr val="tx1"/>
                  </a:solidFill>
                </a:ln>
              </a:rPr>
              <a:t>THANK YOU!</a:t>
            </a:r>
            <a:endParaRPr lang="en-US" sz="4000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OUTLINE</a:t>
            </a:r>
            <a:endParaRPr lang="en-US" sz="4400" dirty="0">
              <a:ln>
                <a:solidFill>
                  <a:srgbClr val="990000"/>
                </a:solidFill>
              </a:ln>
              <a:solidFill>
                <a:srgbClr val="99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 to signal conditioning</a:t>
            </a:r>
          </a:p>
          <a:p>
            <a:r>
              <a:rPr lang="en-US" dirty="0" err="1" smtClean="0"/>
              <a:t>Multivibrator</a:t>
            </a:r>
            <a:r>
              <a:rPr lang="en-US" dirty="0" smtClean="0"/>
              <a:t> in </a:t>
            </a:r>
            <a:r>
              <a:rPr lang="en-US" dirty="0" err="1" smtClean="0"/>
              <a:t>monostable</a:t>
            </a:r>
            <a:r>
              <a:rPr lang="en-US" dirty="0" smtClean="0"/>
              <a:t> and </a:t>
            </a:r>
            <a:r>
              <a:rPr lang="en-US" dirty="0" err="1" smtClean="0"/>
              <a:t>astable</a:t>
            </a:r>
            <a:r>
              <a:rPr lang="en-US" dirty="0" smtClean="0"/>
              <a:t> configuration</a:t>
            </a:r>
          </a:p>
          <a:p>
            <a:r>
              <a:rPr lang="en-US" dirty="0" smtClean="0"/>
              <a:t>Measurement uncertainty</a:t>
            </a:r>
          </a:p>
          <a:p>
            <a:r>
              <a:rPr lang="en-US" dirty="0" smtClean="0"/>
              <a:t>Single point calibration</a:t>
            </a:r>
          </a:p>
          <a:p>
            <a:r>
              <a:rPr lang="en-US" dirty="0" smtClean="0"/>
              <a:t>Systematic errors</a:t>
            </a:r>
          </a:p>
          <a:p>
            <a:r>
              <a:rPr lang="en-US" dirty="0" smtClean="0"/>
              <a:t>Transfer characteristic</a:t>
            </a:r>
          </a:p>
          <a:p>
            <a:r>
              <a:rPr lang="en-US" dirty="0" smtClean="0"/>
              <a:t>Temperature variation test</a:t>
            </a:r>
          </a:p>
          <a:p>
            <a:r>
              <a:rPr lang="en-US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CONDITIONING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376379" y="2189580"/>
            <a:ext cx="49897" cy="64551"/>
          </a:xfrm>
          <a:prstGeom prst="ellipse">
            <a:avLst/>
          </a:pr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404752" y="1921963"/>
            <a:ext cx="474511" cy="595751"/>
          </a:xfrm>
          <a:prstGeom prst="rect">
            <a:avLst/>
          </a:prstGeom>
          <a:noFill/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AutoShape 8"/>
          <p:cNvCxnSpPr>
            <a:cxnSpLocks noChangeShapeType="1"/>
          </p:cNvCxnSpPr>
          <p:nvPr/>
        </p:nvCxnSpPr>
        <p:spPr bwMode="auto">
          <a:xfrm flipH="1">
            <a:off x="2207225" y="3491357"/>
            <a:ext cx="1198506" cy="1345"/>
          </a:xfrm>
          <a:prstGeom prst="straightConnector1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10" name="AutoShape 9"/>
          <p:cNvCxnSpPr>
            <a:cxnSpLocks noChangeShapeType="1"/>
            <a:endCxn id="5" idx="2"/>
          </p:cNvCxnSpPr>
          <p:nvPr/>
        </p:nvCxnSpPr>
        <p:spPr bwMode="auto">
          <a:xfrm flipV="1">
            <a:off x="2202334" y="2591678"/>
            <a:ext cx="1957" cy="901024"/>
          </a:xfrm>
          <a:prstGeom prst="straightConnector1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1" name="AutoShape 10"/>
          <p:cNvCxnSpPr>
            <a:cxnSpLocks noChangeShapeType="1"/>
          </p:cNvCxnSpPr>
          <p:nvPr/>
        </p:nvCxnSpPr>
        <p:spPr bwMode="auto">
          <a:xfrm>
            <a:off x="1041985" y="2228579"/>
            <a:ext cx="258290" cy="1345"/>
          </a:xfrm>
          <a:prstGeom prst="straightConnector1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" name="AutoShape 11"/>
          <p:cNvCxnSpPr>
            <a:cxnSpLocks noChangeShapeType="1"/>
          </p:cNvCxnSpPr>
          <p:nvPr/>
        </p:nvCxnSpPr>
        <p:spPr bwMode="auto">
          <a:xfrm flipV="1">
            <a:off x="3127873" y="2220511"/>
            <a:ext cx="267095" cy="1345"/>
          </a:xfrm>
          <a:prstGeom prst="straightConnector1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367573" y="1975755"/>
            <a:ext cx="585066" cy="447822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A/D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786314" y="1794042"/>
            <a:ext cx="817919" cy="72619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ahoma" pitchFamily="34" charset="0"/>
              </a:rPr>
              <a:t>Sensor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862523" y="1794042"/>
            <a:ext cx="1827598" cy="72619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ahoma" pitchFamily="34" charset="0"/>
              </a:rPr>
              <a:t>Oscillator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7979719" y="1425564"/>
            <a:ext cx="949999" cy="2357454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298800" rIns="0" bIns="1080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</a:rPr>
              <a:t>m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Oval 6"/>
          <p:cNvSpPr>
            <a:spLocks noChangeArrowheads="1"/>
          </p:cNvSpPr>
          <p:nvPr/>
        </p:nvSpPr>
        <p:spPr bwMode="auto">
          <a:xfrm>
            <a:off x="7948411" y="2118142"/>
            <a:ext cx="49897" cy="6455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7976784" y="1850525"/>
            <a:ext cx="474511" cy="595751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9" name="AutoShape 8"/>
          <p:cNvCxnSpPr>
            <a:cxnSpLocks noChangeShapeType="1"/>
          </p:cNvCxnSpPr>
          <p:nvPr/>
        </p:nvCxnSpPr>
        <p:spPr bwMode="auto">
          <a:xfrm flipH="1">
            <a:off x="6779257" y="3419919"/>
            <a:ext cx="1198506" cy="1345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20" name="AutoShape 9"/>
          <p:cNvCxnSpPr>
            <a:cxnSpLocks noChangeShapeType="1"/>
            <a:endCxn id="15" idx="2"/>
          </p:cNvCxnSpPr>
          <p:nvPr/>
        </p:nvCxnSpPr>
        <p:spPr bwMode="auto">
          <a:xfrm flipV="1">
            <a:off x="6774366" y="2520240"/>
            <a:ext cx="1957" cy="901024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" name="AutoShape 10"/>
          <p:cNvCxnSpPr>
            <a:cxnSpLocks noChangeShapeType="1"/>
          </p:cNvCxnSpPr>
          <p:nvPr/>
        </p:nvCxnSpPr>
        <p:spPr bwMode="auto">
          <a:xfrm>
            <a:off x="5614017" y="2157141"/>
            <a:ext cx="258290" cy="134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" name="AutoShape 11"/>
          <p:cNvCxnSpPr>
            <a:cxnSpLocks noChangeShapeType="1"/>
          </p:cNvCxnSpPr>
          <p:nvPr/>
        </p:nvCxnSpPr>
        <p:spPr bwMode="auto">
          <a:xfrm flipV="1">
            <a:off x="7699905" y="2149073"/>
            <a:ext cx="267095" cy="134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7939605" y="1904317"/>
            <a:ext cx="585066" cy="44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4" name="Group 14"/>
          <p:cNvGrpSpPr>
            <a:grpSpLocks/>
          </p:cNvGrpSpPr>
          <p:nvPr/>
        </p:nvGrpSpPr>
        <p:grpSpPr bwMode="auto">
          <a:xfrm>
            <a:off x="8030897" y="1997068"/>
            <a:ext cx="357190" cy="357190"/>
            <a:chOff x="6278" y="3474"/>
            <a:chExt cx="540" cy="360"/>
          </a:xfrm>
        </p:grpSpPr>
        <p:sp>
          <p:nvSpPr>
            <p:cNvPr id="25" name="Line 15"/>
            <p:cNvSpPr>
              <a:spLocks noChangeShapeType="1"/>
            </p:cNvSpPr>
            <p:nvPr/>
          </p:nvSpPr>
          <p:spPr bwMode="auto">
            <a:xfrm>
              <a:off x="6278" y="383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>
              <a:off x="6458" y="3474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 flipV="1">
              <a:off x="6458" y="34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18"/>
            <p:cNvSpPr>
              <a:spLocks noChangeShapeType="1"/>
            </p:cNvSpPr>
            <p:nvPr/>
          </p:nvSpPr>
          <p:spPr bwMode="auto">
            <a:xfrm>
              <a:off x="6638" y="34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-32" y="4065381"/>
            <a:ext cx="4214842" cy="646331"/>
          </a:xfrm>
          <a:prstGeom prst="rect">
            <a:avLst/>
          </a:prstGeom>
          <a:noFill/>
          <a:ln w="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Programmable measurement system </a:t>
            </a:r>
          </a:p>
          <a:p>
            <a:pPr algn="ctr"/>
            <a:r>
              <a:rPr lang="en-US" dirty="0" smtClean="0"/>
              <a:t>with A/D converter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786314" y="4066607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Programmable measurement system </a:t>
            </a:r>
          </a:p>
          <a:p>
            <a:pPr algn="ctr"/>
            <a:r>
              <a:rPr lang="en-US" dirty="0" smtClean="0"/>
              <a:t>with oscillator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357686" y="4854588"/>
            <a:ext cx="43577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n-US" sz="2000" dirty="0" smtClean="0"/>
              <a:t> Simple, low cost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/>
              <a:t> Direct digital interface</a:t>
            </a:r>
            <a:r>
              <a:rPr lang="mk-MK" sz="2000" dirty="0" smtClean="0"/>
              <a:t> </a:t>
            </a:r>
            <a:endParaRPr lang="en-US" sz="2000" dirty="0" smtClean="0"/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/>
              <a:t> Wider dynamic range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/>
              <a:t> Lower electromagnetic interference</a:t>
            </a:r>
          </a:p>
        </p:txBody>
      </p:sp>
      <p:grpSp>
        <p:nvGrpSpPr>
          <p:cNvPr id="32" name="Group 42"/>
          <p:cNvGrpSpPr/>
          <p:nvPr/>
        </p:nvGrpSpPr>
        <p:grpSpPr>
          <a:xfrm>
            <a:off x="6143636" y="1566277"/>
            <a:ext cx="1262163" cy="1272029"/>
            <a:chOff x="1627024" y="2000240"/>
            <a:chExt cx="1262163" cy="1272029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1629187" y="2012269"/>
              <a:ext cx="1260000" cy="1260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627024" y="2000240"/>
              <a:ext cx="1260000" cy="1260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49"/>
          <p:cNvGrpSpPr/>
          <p:nvPr/>
        </p:nvGrpSpPr>
        <p:grpSpPr>
          <a:xfrm>
            <a:off x="1530039" y="1623860"/>
            <a:ext cx="2401187" cy="1272029"/>
            <a:chOff x="1530039" y="2055660"/>
            <a:chExt cx="2401187" cy="1272029"/>
          </a:xfrm>
        </p:grpSpPr>
        <p:grpSp>
          <p:nvGrpSpPr>
            <p:cNvPr id="36" name="Group 41"/>
            <p:cNvGrpSpPr/>
            <p:nvPr/>
          </p:nvGrpSpPr>
          <p:grpSpPr>
            <a:xfrm>
              <a:off x="1530039" y="2055660"/>
              <a:ext cx="1262163" cy="1272029"/>
              <a:chOff x="1627024" y="2000240"/>
              <a:chExt cx="1262163" cy="1272029"/>
            </a:xfrm>
          </p:grpSpPr>
          <p:cxnSp>
            <p:nvCxnSpPr>
              <p:cNvPr id="40" name="Straight Connector 37"/>
              <p:cNvCxnSpPr/>
              <p:nvPr/>
            </p:nvCxnSpPr>
            <p:spPr>
              <a:xfrm rot="16200000" flipH="1">
                <a:off x="1629187" y="2012269"/>
                <a:ext cx="1260000" cy="1260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1627024" y="2000240"/>
                <a:ext cx="1260000" cy="1260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45"/>
            <p:cNvGrpSpPr/>
            <p:nvPr/>
          </p:nvGrpSpPr>
          <p:grpSpPr>
            <a:xfrm>
              <a:off x="3399119" y="2385140"/>
              <a:ext cx="532107" cy="506560"/>
              <a:chOff x="1627024" y="2000240"/>
              <a:chExt cx="1262163" cy="1272029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16200000" flipH="1">
                <a:off x="1629187" y="2012269"/>
                <a:ext cx="1260000" cy="1260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1627024" y="2000240"/>
                <a:ext cx="1260000" cy="12600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94"/>
          <p:cNvGrpSpPr/>
          <p:nvPr/>
        </p:nvGrpSpPr>
        <p:grpSpPr>
          <a:xfrm>
            <a:off x="214282" y="1554585"/>
            <a:ext cx="4214842" cy="3231954"/>
            <a:chOff x="214282" y="1986385"/>
            <a:chExt cx="4214842" cy="3231954"/>
          </a:xfrm>
        </p:grpSpPr>
        <p:grpSp>
          <p:nvGrpSpPr>
            <p:cNvPr id="43" name="Group 71"/>
            <p:cNvGrpSpPr/>
            <p:nvPr/>
          </p:nvGrpSpPr>
          <p:grpSpPr>
            <a:xfrm>
              <a:off x="642910" y="1986385"/>
              <a:ext cx="3330588" cy="2339982"/>
              <a:chOff x="1785918" y="3000372"/>
              <a:chExt cx="3330588" cy="2339982"/>
            </a:xfrm>
          </p:grpSpPr>
          <p:sp>
            <p:nvSpPr>
              <p:cNvPr id="45" name="Rectangle 4"/>
              <p:cNvSpPr>
                <a:spLocks noChangeArrowheads="1"/>
              </p:cNvSpPr>
              <p:nvPr/>
            </p:nvSpPr>
            <p:spPr bwMode="auto">
              <a:xfrm>
                <a:off x="3965982" y="3000372"/>
                <a:ext cx="1150524" cy="2245308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0" tIns="298800" rIns="0" bIns="108000" numCol="1" anchor="b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Symbol" pitchFamily="18" charset="2"/>
                  </a:rPr>
                  <a:t>m</a:t>
                </a:r>
                <a:r>
                  <a:rPr kumimoji="0" 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rPr>
                  <a:t>C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6" name="Rectangle 6"/>
              <p:cNvSpPr>
                <a:spLocks noChangeArrowheads="1"/>
              </p:cNvSpPr>
              <p:nvPr/>
            </p:nvSpPr>
            <p:spPr bwMode="auto">
              <a:xfrm>
                <a:off x="3973099" y="3404655"/>
                <a:ext cx="575262" cy="56804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Oval 5"/>
              <p:cNvSpPr>
                <a:spLocks noChangeArrowheads="1"/>
              </p:cNvSpPr>
              <p:nvPr/>
            </p:nvSpPr>
            <p:spPr bwMode="auto">
              <a:xfrm>
                <a:off x="3938702" y="3660531"/>
                <a:ext cx="60491" cy="61410"/>
              </a:xfrm>
              <a:prstGeom prst="ellipse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49" name="AutoShape 7"/>
              <p:cNvCxnSpPr>
                <a:cxnSpLocks noChangeShapeType="1"/>
              </p:cNvCxnSpPr>
              <p:nvPr/>
            </p:nvCxnSpPr>
            <p:spPr bwMode="auto">
              <a:xfrm>
                <a:off x="3624384" y="3686119"/>
                <a:ext cx="314318" cy="1279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1" name="AutoShape 14"/>
              <p:cNvCxnSpPr>
                <a:cxnSpLocks noChangeShapeType="1"/>
              </p:cNvCxnSpPr>
              <p:nvPr/>
            </p:nvCxnSpPr>
            <p:spPr bwMode="auto">
              <a:xfrm flipV="1">
                <a:off x="3122660" y="4017477"/>
                <a:ext cx="1186" cy="415798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</p:cxnSp>
          <p:cxnSp>
            <p:nvCxnSpPr>
              <p:cNvPr id="52" name="AutoShape 15"/>
              <p:cNvCxnSpPr>
                <a:cxnSpLocks noChangeShapeType="1"/>
              </p:cNvCxnSpPr>
              <p:nvPr/>
            </p:nvCxnSpPr>
            <p:spPr bwMode="auto">
              <a:xfrm>
                <a:off x="1847596" y="3201234"/>
                <a:ext cx="2891728" cy="1279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53" name="AutoShape 16"/>
              <p:cNvCxnSpPr>
                <a:cxnSpLocks noChangeShapeType="1"/>
              </p:cNvCxnSpPr>
              <p:nvPr/>
            </p:nvCxnSpPr>
            <p:spPr bwMode="auto">
              <a:xfrm>
                <a:off x="4739324" y="3202514"/>
                <a:ext cx="1186" cy="978724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54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3788066" y="4174841"/>
                <a:ext cx="941769" cy="1279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55" name="AutoShape 18"/>
              <p:cNvCxnSpPr>
                <a:cxnSpLocks noChangeShapeType="1"/>
              </p:cNvCxnSpPr>
              <p:nvPr/>
            </p:nvCxnSpPr>
            <p:spPr bwMode="auto">
              <a:xfrm>
                <a:off x="3788066" y="4181238"/>
                <a:ext cx="0" cy="1064442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56" name="AutoShape 19"/>
              <p:cNvCxnSpPr>
                <a:cxnSpLocks noChangeShapeType="1"/>
              </p:cNvCxnSpPr>
              <p:nvPr/>
            </p:nvCxnSpPr>
            <p:spPr bwMode="auto">
              <a:xfrm>
                <a:off x="1847596" y="3201234"/>
                <a:ext cx="0" cy="2044446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57" name="AutoShape 20"/>
              <p:cNvCxnSpPr>
                <a:cxnSpLocks noChangeShapeType="1"/>
              </p:cNvCxnSpPr>
              <p:nvPr/>
            </p:nvCxnSpPr>
            <p:spPr bwMode="auto">
              <a:xfrm>
                <a:off x="1847596" y="5245680"/>
                <a:ext cx="1940471" cy="0"/>
              </a:xfrm>
              <a:prstGeom prst="straightConnector1">
                <a:avLst/>
              </a:prstGeom>
              <a:noFill/>
              <a:ln w="317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58" name="Text Box 21"/>
              <p:cNvSpPr txBox="1">
                <a:spLocks noChangeArrowheads="1"/>
              </p:cNvSpPr>
              <p:nvPr/>
            </p:nvSpPr>
            <p:spPr bwMode="auto">
              <a:xfrm>
                <a:off x="1785918" y="3146221"/>
                <a:ext cx="901441" cy="2194133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rPr>
                  <a:t>Relaxation oscillator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59" name="AutoShape 22"/>
              <p:cNvSpPr>
                <a:spLocks noChangeArrowheads="1"/>
              </p:cNvSpPr>
              <p:nvPr/>
            </p:nvSpPr>
            <p:spPr bwMode="auto">
              <a:xfrm>
                <a:off x="3606592" y="4663563"/>
                <a:ext cx="366507" cy="253317"/>
              </a:xfrm>
              <a:prstGeom prst="leftRightArrow">
                <a:avLst>
                  <a:gd name="adj1" fmla="val 50000"/>
                  <a:gd name="adj2" fmla="val 31212"/>
                </a:avLst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0" name="Group 50"/>
              <p:cNvGrpSpPr/>
              <p:nvPr/>
            </p:nvGrpSpPr>
            <p:grpSpPr>
              <a:xfrm>
                <a:off x="4044224" y="3514293"/>
                <a:ext cx="357190" cy="357190"/>
                <a:chOff x="7500958" y="3571876"/>
                <a:chExt cx="357190" cy="357190"/>
              </a:xfrm>
            </p:grpSpPr>
            <p:sp>
              <p:nvSpPr>
                <p:cNvPr id="61" name="Line 15"/>
                <p:cNvSpPr>
                  <a:spLocks noChangeShapeType="1"/>
                </p:cNvSpPr>
                <p:nvPr/>
              </p:nvSpPr>
              <p:spPr bwMode="auto">
                <a:xfrm>
                  <a:off x="7500958" y="3929066"/>
                  <a:ext cx="238127" cy="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Line 16"/>
                <p:cNvSpPr>
                  <a:spLocks noChangeShapeType="1"/>
                </p:cNvSpPr>
                <p:nvPr/>
              </p:nvSpPr>
              <p:spPr bwMode="auto">
                <a:xfrm>
                  <a:off x="7620021" y="3571876"/>
                  <a:ext cx="238127" cy="992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7620021" y="3571876"/>
                  <a:ext cx="0" cy="35719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Line 18"/>
                <p:cNvSpPr>
                  <a:spLocks noChangeShapeType="1"/>
                </p:cNvSpPr>
                <p:nvPr/>
              </p:nvSpPr>
              <p:spPr bwMode="auto">
                <a:xfrm>
                  <a:off x="7739085" y="3571876"/>
                  <a:ext cx="0" cy="35719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0" name="Rectangle 13"/>
              <p:cNvSpPr>
                <a:spLocks noChangeArrowheads="1"/>
              </p:cNvSpPr>
              <p:nvPr/>
            </p:nvSpPr>
            <p:spPr bwMode="auto">
              <a:xfrm>
                <a:off x="2615007" y="4446069"/>
                <a:ext cx="991585" cy="69214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rPr>
                  <a:t>C</a:t>
                </a:r>
                <a:r>
                  <a:rPr kumimoji="0" lang="en-US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rPr>
                  <a:t>ref</a:t>
                </a:r>
                <a:r>
                  <a:rPr kumimoji="0" lang="en-US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rPr>
                  <a:t>,R</a:t>
                </a:r>
                <a:r>
                  <a:rPr kumimoji="0" lang="en-US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rPr>
                  <a:t>ref</a:t>
                </a:r>
                <a:endParaRPr kumimoji="0" 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7" name="Rectangle 3"/>
              <p:cNvSpPr>
                <a:spLocks noChangeArrowheads="1"/>
              </p:cNvSpPr>
              <p:nvPr/>
            </p:nvSpPr>
            <p:spPr bwMode="auto">
              <a:xfrm>
                <a:off x="2622123" y="3338128"/>
                <a:ext cx="991585" cy="692143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rPr>
                  <a:t>Sensor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214282" y="4572008"/>
              <a:ext cx="4214842" cy="646331"/>
            </a:xfrm>
            <a:prstGeom prst="rect">
              <a:avLst/>
            </a:prstGeom>
            <a:noFill/>
            <a:ln w="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Direct Sensor-to-microcontroller </a:t>
              </a:r>
            </a:p>
            <a:p>
              <a:pPr algn="ctr"/>
              <a:r>
                <a:rPr lang="en-US" dirty="0" smtClean="0"/>
                <a:t>interface</a:t>
              </a:r>
              <a:endParaRPr lang="en-US" dirty="0"/>
            </a:p>
          </p:txBody>
        </p:sp>
      </p:grpSp>
      <p:sp>
        <p:nvSpPr>
          <p:cNvPr id="65" name="Rectangle 64"/>
          <p:cNvSpPr/>
          <p:nvPr/>
        </p:nvSpPr>
        <p:spPr>
          <a:xfrm>
            <a:off x="2143108" y="5283216"/>
            <a:ext cx="1857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000" b="1" dirty="0" smtClean="0"/>
              <a:t>ADVANTAGES: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90491" y="1865480"/>
            <a:ext cx="1827598" cy="72619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Programmable signal cond. </a:t>
            </a:r>
            <a:r>
              <a:rPr lang="en-US" sz="1600" dirty="0" smtClean="0">
                <a:latin typeface="Tahoma" pitchFamily="34" charset="0"/>
              </a:rPr>
              <a:t>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irc.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1865480"/>
            <a:ext cx="817919" cy="72619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Sensor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07687" y="1497002"/>
            <a:ext cx="949999" cy="2357454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298800" rIns="0" bIns="1080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</a:rPr>
              <a:t>m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29" grpId="0" animBg="1"/>
      <p:bldP spid="5" grpId="0" animBg="1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MULTIVIBRATOR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12"/>
            <a:ext cx="8229600" cy="98265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dirty="0" smtClean="0"/>
              <a:t>Basic representation of a </a:t>
            </a:r>
            <a:r>
              <a:rPr lang="en-US" sz="2800" dirty="0" err="1" smtClean="0"/>
              <a:t>multivibrator</a:t>
            </a:r>
            <a:r>
              <a:rPr lang="en-US" sz="2800" dirty="0" smtClean="0"/>
              <a:t> in </a:t>
            </a:r>
          </a:p>
          <a:p>
            <a:pPr algn="ctr">
              <a:buNone/>
            </a:pPr>
            <a:r>
              <a:rPr lang="en-US" sz="2800" dirty="0" err="1" smtClean="0"/>
              <a:t>monostable</a:t>
            </a:r>
            <a:r>
              <a:rPr lang="en-US" sz="2800" dirty="0" smtClean="0"/>
              <a:t> (a) and </a:t>
            </a:r>
            <a:r>
              <a:rPr lang="en-US" sz="2800" dirty="0" err="1" smtClean="0"/>
              <a:t>astable</a:t>
            </a:r>
            <a:r>
              <a:rPr lang="en-US" sz="2800" dirty="0" smtClean="0"/>
              <a:t> (b) configuration</a:t>
            </a:r>
            <a:endParaRPr lang="en-US" sz="2800" dirty="0"/>
          </a:p>
        </p:txBody>
      </p:sp>
      <p:pic>
        <p:nvPicPr>
          <p:cNvPr id="1026" name="Picture 2" descr="Monostable_block_diagram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7136397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MEASUREMENT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491174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Two effects are dominant: quantization and trigger uncertain.</a:t>
            </a:r>
            <a:endParaRPr lang="en-US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785786" y="3475042"/>
          <a:ext cx="1643074" cy="1077426"/>
        </p:xfrm>
        <a:graphic>
          <a:graphicData uri="http://schemas.openxmlformats.org/presentationml/2006/ole">
            <p:oleObj spid="_x0000_s2049" name="Equation" r:id="rId3" imgW="583920" imgH="380880" progId="Equation.3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047875" y="1879600"/>
          <a:ext cx="4513263" cy="1047750"/>
        </p:xfrm>
        <a:graphic>
          <a:graphicData uri="http://schemas.openxmlformats.org/presentationml/2006/ole">
            <p:oleObj spid="_x0000_s2053" name="Equation" r:id="rId4" imgW="1206360" imgH="279360" progId="Equation.3">
              <p:embed/>
            </p:oleObj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500430" y="3189290"/>
          <a:ext cx="4560888" cy="1820862"/>
        </p:xfrm>
        <a:graphic>
          <a:graphicData uri="http://schemas.openxmlformats.org/presentationml/2006/ole">
            <p:oleObj spid="_x0000_s2055" name="Equation" r:id="rId5" imgW="1676160" imgH="672840" progId="Equation.3">
              <p:embed/>
            </p:oleObj>
          </a:graphicData>
        </a:graphic>
      </p:graphicFrame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071538" y="5332430"/>
          <a:ext cx="6451744" cy="714380"/>
        </p:xfrm>
        <a:graphic>
          <a:graphicData uri="http://schemas.openxmlformats.org/presentationml/2006/ole">
            <p:oleObj spid="_x0000_s2057" name="Equation" r:id="rId6" imgW="2755900" imgH="304800" progId="Equation.3">
              <p:embed/>
            </p:oleObj>
          </a:graphicData>
        </a:graphic>
      </p:graphicFrame>
      <p:cxnSp>
        <p:nvCxnSpPr>
          <p:cNvPr id="15" name="Straight Connector 14"/>
          <p:cNvCxnSpPr/>
          <p:nvPr/>
        </p:nvCxnSpPr>
        <p:spPr>
          <a:xfrm rot="5400000" flipH="1" flipV="1">
            <a:off x="4572000" y="3546480"/>
            <a:ext cx="1714512" cy="12858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MONOSTABLE MULTIVIBRATOR </a:t>
            </a:r>
            <a:br>
              <a:rPr lang="en-US" dirty="0" smtClean="0"/>
            </a:br>
            <a:r>
              <a:rPr lang="en-US" dirty="0" smtClean="0"/>
              <a:t>(555) FAMILY</a:t>
            </a:r>
            <a:endParaRPr lang="en-US" dirty="0"/>
          </a:p>
        </p:txBody>
      </p:sp>
      <p:pic>
        <p:nvPicPr>
          <p:cNvPr id="19458" name="Picture 2" descr="555_monostabi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643050"/>
            <a:ext cx="3393989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Monostable_waveform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1999" y="1643050"/>
            <a:ext cx="389761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714480" y="4929198"/>
          <a:ext cx="2987407" cy="1143008"/>
        </p:xfrm>
        <a:graphic>
          <a:graphicData uri="http://schemas.openxmlformats.org/presentationml/2006/ole">
            <p:oleObj spid="_x0000_s19460" name="Equation" r:id="rId5" imgW="1091880" imgH="419040" progId="Equation.3">
              <p:embed/>
            </p:oleObj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2786050" y="4786322"/>
            <a:ext cx="5680324" cy="1428760"/>
            <a:chOff x="2786050" y="4786322"/>
            <a:chExt cx="5680324" cy="1428760"/>
          </a:xfrm>
        </p:grpSpPr>
        <p:sp>
          <p:nvSpPr>
            <p:cNvPr id="8" name="Oval 7"/>
            <p:cNvSpPr/>
            <p:nvPr/>
          </p:nvSpPr>
          <p:spPr>
            <a:xfrm>
              <a:off x="2786050" y="4786322"/>
              <a:ext cx="2071702" cy="142876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462" name="Object 6"/>
            <p:cNvGraphicFramePr>
              <a:graphicFrameLocks noChangeAspect="1"/>
            </p:cNvGraphicFramePr>
            <p:nvPr/>
          </p:nvGraphicFramePr>
          <p:xfrm>
            <a:off x="6643702" y="5286388"/>
            <a:ext cx="1077913" cy="450850"/>
          </p:xfrm>
          <a:graphic>
            <a:graphicData uri="http://schemas.openxmlformats.org/presentationml/2006/ole">
              <p:oleObj spid="_x0000_s19462" name="Equation" r:id="rId6" imgW="393480" imgH="164880" progId="Equation.3">
                <p:embed/>
              </p:oleObj>
            </a:graphicData>
          </a:graphic>
        </p:graphicFrame>
        <p:cxnSp>
          <p:nvCxnSpPr>
            <p:cNvPr id="11" name="Straight Arrow Connector 10"/>
            <p:cNvCxnSpPr>
              <a:stCxn id="8" idx="6"/>
            </p:cNvCxnSpPr>
            <p:nvPr/>
          </p:nvCxnSpPr>
          <p:spPr>
            <a:xfrm>
              <a:off x="4857752" y="5500702"/>
              <a:ext cx="357190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709436" y="5175921"/>
              <a:ext cx="7569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???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9463" name="Object 7"/>
            <p:cNvGraphicFramePr>
              <a:graphicFrameLocks noChangeAspect="1"/>
            </p:cNvGraphicFramePr>
            <p:nvPr/>
          </p:nvGraphicFramePr>
          <p:xfrm>
            <a:off x="5220778" y="5286388"/>
            <a:ext cx="312738" cy="450850"/>
          </p:xfrm>
          <a:graphic>
            <a:graphicData uri="http://schemas.openxmlformats.org/presentationml/2006/ole">
              <p:oleObj spid="_x0000_s19463" name="Equation" r:id="rId7" imgW="114120" imgH="164880" progId="Equation.3">
                <p:embed/>
              </p:oleObj>
            </a:graphicData>
          </a:graphic>
        </p:graphicFrame>
        <p:sp>
          <p:nvSpPr>
            <p:cNvPr id="17" name="Right Arrow 16"/>
            <p:cNvSpPr/>
            <p:nvPr/>
          </p:nvSpPr>
          <p:spPr>
            <a:xfrm>
              <a:off x="5656449" y="5306310"/>
              <a:ext cx="857256" cy="357190"/>
            </a:xfrm>
            <a:prstGeom prst="rightArrow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MONOSTABLE MULTIVIBRATOR </a:t>
            </a:r>
            <a:br>
              <a:rPr lang="en-US" dirty="0" smtClean="0"/>
            </a:br>
            <a:r>
              <a:rPr lang="en-US" dirty="0" smtClean="0"/>
              <a:t>WITH SINGLE POINT CALIBRATION</a:t>
            </a:r>
            <a:endParaRPr lang="en-US" dirty="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03250" y="4111625"/>
          <a:ext cx="3265488" cy="2181225"/>
        </p:xfrm>
        <a:graphic>
          <a:graphicData uri="http://schemas.openxmlformats.org/presentationml/2006/ole">
            <p:oleObj spid="_x0000_s20482" name="Equation" r:id="rId3" imgW="1193760" imgH="799920" progId="Equation.3">
              <p:embed/>
            </p:oleObj>
          </a:graphicData>
        </a:graphic>
      </p:graphicFrame>
      <p:pic>
        <p:nvPicPr>
          <p:cNvPr id="20485" name="Picture 5" descr="Monostable_single_point_ca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246538"/>
            <a:ext cx="4214842" cy="265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Monostablewaveforms__single_point_ca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1246538"/>
            <a:ext cx="359516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" name="Group 36"/>
          <p:cNvGrpSpPr/>
          <p:nvPr/>
        </p:nvGrpSpPr>
        <p:grpSpPr>
          <a:xfrm>
            <a:off x="1818719" y="4183070"/>
            <a:ext cx="5385362" cy="2000264"/>
            <a:chOff x="1818719" y="4500570"/>
            <a:chExt cx="5385362" cy="2000264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2500298" y="4500570"/>
              <a:ext cx="1071570" cy="92869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2500298" y="5572140"/>
              <a:ext cx="1071570" cy="92869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857356" y="4816875"/>
              <a:ext cx="360000" cy="288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1818719" y="5870771"/>
              <a:ext cx="360000" cy="288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2" name="Object 6"/>
            <p:cNvGraphicFramePr>
              <a:graphicFrameLocks noChangeAspect="1"/>
            </p:cNvGraphicFramePr>
            <p:nvPr/>
          </p:nvGraphicFramePr>
          <p:xfrm>
            <a:off x="5500694" y="5000636"/>
            <a:ext cx="1703387" cy="1041400"/>
          </p:xfrm>
          <a:graphic>
            <a:graphicData uri="http://schemas.openxmlformats.org/presentationml/2006/ole">
              <p:oleObj spid="_x0000_s20487" name="Equation" r:id="rId6" imgW="622080" imgH="380880" progId="Equation.3">
                <p:embed/>
              </p:oleObj>
            </a:graphicData>
          </a:graphic>
        </p:graphicFrame>
        <p:sp>
          <p:nvSpPr>
            <p:cNvPr id="36" name="Right Arrow 35"/>
            <p:cNvSpPr/>
            <p:nvPr/>
          </p:nvSpPr>
          <p:spPr>
            <a:xfrm>
              <a:off x="4286248" y="5357826"/>
              <a:ext cx="857256" cy="357190"/>
            </a:xfrm>
            <a:prstGeom prst="rightArrow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ERRORS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00034" y="1389050"/>
            <a:ext cx="8050241" cy="4819383"/>
            <a:chOff x="642910" y="2000240"/>
            <a:chExt cx="8050241" cy="4819383"/>
          </a:xfrm>
        </p:grpSpPr>
        <p:graphicFrame>
          <p:nvGraphicFramePr>
            <p:cNvPr id="5" name="Object 208"/>
            <p:cNvGraphicFramePr>
              <a:graphicFrameLocks noChangeAspect="1"/>
            </p:cNvGraphicFramePr>
            <p:nvPr/>
          </p:nvGraphicFramePr>
          <p:xfrm>
            <a:off x="1754611" y="2000240"/>
            <a:ext cx="5197569" cy="1928826"/>
          </p:xfrm>
          <a:graphic>
            <a:graphicData uri="http://schemas.openxmlformats.org/presentationml/2006/ole">
              <p:oleObj spid="_x0000_s21506" name="Equation" r:id="rId3" imgW="2044440" imgH="749160" progId="Equation.3">
                <p:embed/>
              </p:oleObj>
            </a:graphicData>
          </a:graphic>
        </p:graphicFrame>
        <p:cxnSp>
          <p:nvCxnSpPr>
            <p:cNvPr id="6" name="Straight Connector 5"/>
            <p:cNvCxnSpPr/>
            <p:nvPr/>
          </p:nvCxnSpPr>
          <p:spPr>
            <a:xfrm>
              <a:off x="2928926" y="3214686"/>
              <a:ext cx="1071570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786314" y="3929066"/>
              <a:ext cx="1857388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4300103" y="2744493"/>
              <a:ext cx="285752" cy="428628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>
              <a:endCxn id="11" idx="0"/>
            </p:cNvCxnSpPr>
            <p:nvPr/>
          </p:nvCxnSpPr>
          <p:spPr>
            <a:xfrm rot="10800000" flipV="1">
              <a:off x="2044298" y="3214686"/>
              <a:ext cx="1456134" cy="124215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4"/>
            </p:cNvCxnSpPr>
            <p:nvPr/>
          </p:nvCxnSpPr>
          <p:spPr>
            <a:xfrm rot="5400000">
              <a:off x="3808047" y="3794199"/>
              <a:ext cx="1256011" cy="1385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571604" y="4456842"/>
              <a:ext cx="945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Offset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71934" y="4429132"/>
              <a:ext cx="7585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Gain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86446" y="4429132"/>
              <a:ext cx="17315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Nonlinearity</a:t>
              </a:r>
              <a:endParaRPr lang="en-US" sz="2400" dirty="0"/>
            </a:p>
          </p:txBody>
        </p:sp>
        <p:cxnSp>
          <p:nvCxnSpPr>
            <p:cNvPr id="14" name="Straight Arrow Connector 13"/>
            <p:cNvCxnSpPr>
              <a:endCxn id="13" idx="0"/>
            </p:cNvCxnSpPr>
            <p:nvPr/>
          </p:nvCxnSpPr>
          <p:spPr>
            <a:xfrm>
              <a:off x="5643570" y="3929066"/>
              <a:ext cx="1008658" cy="50006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209"/>
            <p:cNvGraphicFramePr>
              <a:graphicFrameLocks noChangeAspect="1"/>
            </p:cNvGraphicFramePr>
            <p:nvPr/>
          </p:nvGraphicFramePr>
          <p:xfrm>
            <a:off x="3509964" y="4981578"/>
            <a:ext cx="5183187" cy="1181100"/>
          </p:xfrm>
          <a:graphic>
            <a:graphicData uri="http://schemas.openxmlformats.org/presentationml/2006/ole">
              <p:oleObj spid="_x0000_s21507" name="Equation" r:id="rId4" imgW="2565360" imgH="571320" progId="Equation.3">
                <p:embed/>
              </p:oleObj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642910" y="5357826"/>
              <a:ext cx="21232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For</a:t>
              </a:r>
              <a:r>
                <a:rPr lang="mk-MK" sz="2400" dirty="0" smtClean="0"/>
                <a:t> </a:t>
              </a:r>
              <a:r>
                <a:rPr lang="en-US" sz="2400" dirty="0" err="1" smtClean="0">
                  <a:latin typeface="Symbol" pitchFamily="18" charset="2"/>
                </a:rPr>
                <a:t>D</a:t>
              </a:r>
              <a:r>
                <a:rPr lang="en-US" sz="2400" dirty="0" err="1" smtClean="0">
                  <a:cs typeface="Arial" pitchFamily="34" charset="0"/>
                </a:rPr>
                <a:t>R</a:t>
              </a:r>
              <a:r>
                <a:rPr lang="en-US" sz="2400" baseline="-25000" dirty="0" err="1" smtClean="0"/>
                <a:t>x</a:t>
              </a:r>
              <a:r>
                <a:rPr lang="en-US" sz="2400" dirty="0" smtClean="0"/>
                <a:t>&lt;1/2LSB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43042" y="6357958"/>
              <a:ext cx="57271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The condition limits the measurement range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TRANSFER CHARACTERISTIC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8" y="1552564"/>
            <a:ext cx="3786214" cy="4286280"/>
          </a:xfrm>
        </p:spPr>
        <p:txBody>
          <a:bodyPr>
            <a:normAutofit/>
          </a:bodyPr>
          <a:lstStyle/>
          <a:p>
            <a:r>
              <a:rPr lang="en-US" sz="2300" dirty="0" smtClean="0"/>
              <a:t>Realization with DAQ card USB6218</a:t>
            </a:r>
          </a:p>
          <a:p>
            <a:r>
              <a:rPr lang="en-US" sz="2300" dirty="0" smtClean="0"/>
              <a:t>20 MHz </a:t>
            </a:r>
            <a:r>
              <a:rPr lang="en-US" sz="2300" dirty="0" err="1" smtClean="0"/>
              <a:t>timebase</a:t>
            </a:r>
            <a:endParaRPr lang="en-US" sz="2300" dirty="0" smtClean="0"/>
          </a:p>
          <a:p>
            <a:r>
              <a:rPr lang="en-US" sz="2300" dirty="0" smtClean="0"/>
              <a:t>ENOB = 14.2 bits (0.1 </a:t>
            </a:r>
            <a:r>
              <a:rPr lang="en-US" sz="2300" dirty="0" smtClean="0">
                <a:latin typeface="Symbol" pitchFamily="18" charset="2"/>
              </a:rPr>
              <a:t></a:t>
            </a:r>
            <a:r>
              <a:rPr lang="en-US" sz="2300" dirty="0" smtClean="0"/>
              <a:t>)</a:t>
            </a:r>
          </a:p>
          <a:p>
            <a:r>
              <a:rPr lang="en-US" sz="2300" dirty="0" smtClean="0"/>
              <a:t>Measurement range 1000 </a:t>
            </a:r>
            <a:r>
              <a:rPr lang="en-US" sz="2300" dirty="0" smtClean="0">
                <a:latin typeface="Symbol" pitchFamily="18" charset="2"/>
              </a:rPr>
              <a:t></a:t>
            </a:r>
            <a:r>
              <a:rPr lang="en-US" sz="2300" dirty="0" smtClean="0"/>
              <a:t> to 3000 </a:t>
            </a:r>
            <a:r>
              <a:rPr lang="en-US" sz="2300" dirty="0" smtClean="0">
                <a:latin typeface="Symbol" pitchFamily="18" charset="2"/>
              </a:rPr>
              <a:t> </a:t>
            </a:r>
          </a:p>
          <a:p>
            <a:r>
              <a:rPr lang="en-US" sz="2300" dirty="0" smtClean="0"/>
              <a:t>Maximal relative error of the approximated transfer characteristic was 0.11% </a:t>
            </a:r>
            <a:endParaRPr lang="en-US" sz="2300" dirty="0"/>
          </a:p>
        </p:txBody>
      </p:sp>
      <p:pic>
        <p:nvPicPr>
          <p:cNvPr id="22530" name="Picture 2" descr="Prenosna_k-ka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4661998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Absolute_error-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73490"/>
            <a:ext cx="4652307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296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Single point calibration applied on multivibrator-based signal conditioning circuits for passive modulating sensors</vt:lpstr>
      <vt:lpstr>OUTLINE</vt:lpstr>
      <vt:lpstr>SIGNAL CONDITIONING</vt:lpstr>
      <vt:lpstr>MULTIVIBRATOR</vt:lpstr>
      <vt:lpstr>MEASUREMENT UNCERTAINTY</vt:lpstr>
      <vt:lpstr>MONOSTABLE MULTIVIBRATOR  (555) FAMILY</vt:lpstr>
      <vt:lpstr>MONOSTABLE MULTIVIBRATOR  WITH SINGLE POINT CALIBRATION</vt:lpstr>
      <vt:lpstr>SYSTEMATIC ERRORS</vt:lpstr>
      <vt:lpstr>TRANSFER CHARACTERISTIC</vt:lpstr>
      <vt:lpstr>TEMPERATURE VARIATION TEST</vt:lpstr>
      <vt:lpstr>CONCLUSIONS</vt:lpstr>
      <vt:lpstr>Slide 12</vt:lpstr>
    </vt:vector>
  </TitlesOfParts>
  <Company>FEIT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Zile</dc:creator>
  <cp:lastModifiedBy>Zile</cp:lastModifiedBy>
  <cp:revision>31</cp:revision>
  <dcterms:created xsi:type="dcterms:W3CDTF">2012-09-16T17:09:00Z</dcterms:created>
  <dcterms:modified xsi:type="dcterms:W3CDTF">2012-11-05T08:40:57Z</dcterms:modified>
</cp:coreProperties>
</file>